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3" r:id="rId6"/>
    <p:sldId id="270" r:id="rId7"/>
    <p:sldId id="274" r:id="rId8"/>
    <p:sldId id="275" r:id="rId9"/>
    <p:sldId id="272" r:id="rId10"/>
    <p:sldId id="276" r:id="rId1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3500"/>
    <a:srgbClr val="4F2171"/>
    <a:srgbClr val="672C94"/>
    <a:srgbClr val="612A8A"/>
    <a:srgbClr val="5A2781"/>
    <a:srgbClr val="36174D"/>
    <a:srgbClr val="FFFFFF"/>
    <a:srgbClr val="418E03"/>
    <a:srgbClr val="F5F8FA"/>
    <a:srgbClr val="F6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533" autoAdjust="0"/>
  </p:normalViewPr>
  <p:slideViewPr>
    <p:cSldViewPr snapToGrid="0">
      <p:cViewPr varScale="1">
        <p:scale>
          <a:sx n="115" d="100"/>
          <a:sy n="115" d="100"/>
        </p:scale>
        <p:origin x="125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3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286" y="1865122"/>
            <a:ext cx="7004052" cy="819125"/>
          </a:xfrm>
          <a:prstGeom prst="rect">
            <a:avLst/>
          </a:prstGeom>
          <a:ln w="76200">
            <a:noFill/>
          </a:ln>
        </p:spPr>
        <p:txBody>
          <a:bodyPr anchor="ctr"/>
          <a:lstStyle>
            <a:lvl1pPr algn="ctr">
              <a:defRPr sz="4500">
                <a:solidFill>
                  <a:srgbClr val="418E0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>
                <a:solidFill>
                  <a:srgbClr val="418E03"/>
                </a:solidFill>
              </a:rPr>
              <a:t>Образец подзаголовка</a:t>
            </a:r>
            <a:endParaRPr lang="ru-RU" dirty="0">
              <a:solidFill>
                <a:srgbClr val="418E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16478" y="1628383"/>
            <a:ext cx="5073041" cy="26054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Roboto Cn" pitchFamily="2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598" y="6048375"/>
            <a:ext cx="1543050" cy="1619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3883762"/>
            <a:ext cx="1524000" cy="1609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043" y="3274453"/>
            <a:ext cx="1590675" cy="1609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786" y="4354741"/>
            <a:ext cx="1543050" cy="161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4688625"/>
            <a:ext cx="1524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2.59259E-6 L 0.32419 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2" y="1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1.11111E-6 L 0.50016 0.09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0" y="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0 L 0.59872 -0.2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6" y="-11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4.81481E-6 L -0.53045 0.1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2" y="85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7 L -0.4968 -0.02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"/>
            <a:ext cx="9901741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6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7" r:id="rId2"/>
    <p:sldLayoutId id="2147483708" r:id="rId3"/>
    <p:sldLayoutId id="2147483709" r:id="rId4"/>
    <p:sldLayoutId id="2147483710" r:id="rId5"/>
    <p:sldLayoutId id="2147483712" r:id="rId6"/>
    <p:sldLayoutId id="2147483716" r:id="rId7"/>
    <p:sldLayoutId id="2147483715" r:id="rId8"/>
    <p:sldLayoutId id="2147483714" r:id="rId9"/>
    <p:sldLayoutId id="2147483713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6766" y="814332"/>
            <a:ext cx="7472854" cy="279071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Мастер-класс на тему:</a:t>
            </a:r>
            <a:b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4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«Детская субкультура считалки»</a:t>
            </a:r>
            <a:endParaRPr lang="ru-RU" sz="48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75033" y="3237186"/>
            <a:ext cx="4716319" cy="18819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Подготовила Долгобородова Г.А.,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в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оспитатель ГБДОУ детский сад №33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Василеостровского района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г. Санкт-Петербург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477" y="767255"/>
            <a:ext cx="4477406" cy="4235669"/>
          </a:xfrm>
        </p:spPr>
        <p:txBody>
          <a:bodyPr/>
          <a:lstStyle/>
          <a:p>
            <a:r>
              <a:rPr lang="ru-RU" sz="2400" i="1" dirty="0">
                <a:solidFill>
                  <a:srgbClr val="4F2171"/>
                </a:solidFill>
                <a:latin typeface="Comic Sans MS" panose="030F0702030302020204" pitchFamily="66" charset="0"/>
              </a:rPr>
              <a:t>Считалочки – что это?</a:t>
            </a:r>
            <a:r>
              <a:rPr lang="ru-RU" sz="2000" i="1" dirty="0">
                <a:solidFill>
                  <a:srgbClr val="4F2171"/>
                </a:solidFill>
                <a:latin typeface="Comic Sans MS" panose="030F0702030302020204" pitchFamily="66" charset="0"/>
              </a:rPr>
              <a:t/>
            </a:r>
            <a:br>
              <a:rPr lang="ru-RU" sz="2000" i="1" dirty="0">
                <a:solidFill>
                  <a:srgbClr val="4F2171"/>
                </a:solidFill>
                <a:latin typeface="Comic Sans MS" panose="030F0702030302020204" pitchFamily="66" charset="0"/>
              </a:rPr>
            </a:br>
            <a:r>
              <a:rPr lang="ru-RU" sz="2000" i="1" dirty="0" smtClean="0">
                <a:solidFill>
                  <a:srgbClr val="4F2171"/>
                </a:solidFill>
                <a:latin typeface="Comic Sans MS" panose="030F0702030302020204" pitchFamily="66" charset="0"/>
              </a:rPr>
              <a:t/>
            </a:r>
            <a:br>
              <a:rPr lang="ru-RU" sz="2000" i="1" dirty="0" smtClean="0">
                <a:solidFill>
                  <a:srgbClr val="4F2171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4F2171"/>
                </a:solidFill>
                <a:latin typeface="Comic Sans MS" panose="030F0702030302020204" pitchFamily="66" charset="0"/>
              </a:rPr>
              <a:t>Считалками </a:t>
            </a:r>
            <a:r>
              <a:rPr lang="ru-RU" sz="2000" dirty="0">
                <a:solidFill>
                  <a:srgbClr val="4F2171"/>
                </a:solidFill>
                <a:latin typeface="Comic Sans MS" panose="030F0702030302020204" pitchFamily="66" charset="0"/>
              </a:rPr>
              <a:t>принято называть короткие рифмованные стихи, применяемые детьми для определения ролей в игре.</a:t>
            </a:r>
            <a:br>
              <a:rPr lang="ru-RU" sz="2000" dirty="0">
                <a:solidFill>
                  <a:srgbClr val="4F2171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4F2171"/>
                </a:solidFill>
                <a:latin typeface="Comic Sans MS" panose="030F0702030302020204" pitchFamily="66" charset="0"/>
              </a:rPr>
              <a:t/>
            </a:r>
            <a:br>
              <a:rPr lang="ru-RU" sz="2000" dirty="0">
                <a:solidFill>
                  <a:srgbClr val="4F2171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4F2171"/>
                </a:solidFill>
                <a:latin typeface="Comic Sans MS" panose="030F0702030302020204" pitchFamily="66" charset="0"/>
              </a:rPr>
              <a:t>Главная особенность считалки – четкий ритм, возможность кричать раздельно все слова.</a:t>
            </a:r>
            <a:br>
              <a:rPr lang="ru-RU" sz="2000" dirty="0">
                <a:solidFill>
                  <a:srgbClr val="4F2171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4F2171"/>
                </a:solidFill>
                <a:latin typeface="Comic Sans MS" panose="030F0702030302020204" pitchFamily="66" charset="0"/>
              </a:rPr>
              <a:t/>
            </a:r>
            <a:br>
              <a:rPr lang="ru-RU" sz="2000" dirty="0">
                <a:solidFill>
                  <a:srgbClr val="4F2171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4F2171"/>
                </a:solidFill>
                <a:latin typeface="Comic Sans MS" panose="030F0702030302020204" pitchFamily="66" charset="0"/>
              </a:rPr>
              <a:t>Считалки дети передают друг другу из уст в уста во время </a:t>
            </a:r>
            <a:r>
              <a:rPr lang="ru-RU" sz="2000" dirty="0" smtClean="0">
                <a:solidFill>
                  <a:srgbClr val="4F2171"/>
                </a:solidFill>
                <a:latin typeface="Comic Sans MS" panose="030F0702030302020204" pitchFamily="66" charset="0"/>
              </a:rPr>
              <a:t>игр.</a:t>
            </a:r>
            <a:r>
              <a:rPr lang="ru-RU" sz="1800" dirty="0">
                <a:latin typeface="Comic Sans MS" panose="030F0702030302020204" pitchFamily="66" charset="0"/>
              </a:rPr>
              <a:t/>
            </a:r>
            <a:br>
              <a:rPr lang="ru-RU" sz="1800" dirty="0">
                <a:latin typeface="Comic Sans MS" panose="030F0702030302020204" pitchFamily="66" charset="0"/>
              </a:rPr>
            </a:br>
            <a:endParaRPr lang="ru-RU" sz="18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54" y="1152852"/>
            <a:ext cx="4839140" cy="3629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220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7696">
              <a:schemeClr val="accent4">
                <a:lumMod val="40000"/>
                <a:lumOff val="60000"/>
              </a:schemeClr>
            </a:gs>
            <a:gs pos="21000">
              <a:schemeClr val="accent4">
                <a:lumMod val="40000"/>
                <a:lumOff val="6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86000">
              <a:srgbClr val="92D050"/>
            </a:gs>
            <a:gs pos="44602">
              <a:schemeClr val="accent4">
                <a:lumMod val="40000"/>
                <a:lumOff val="60000"/>
              </a:schemeClr>
            </a:gs>
            <a:gs pos="37175">
              <a:schemeClr val="accent4">
                <a:lumMod val="40000"/>
                <a:lumOff val="60000"/>
              </a:schemeClr>
            </a:gs>
            <a:gs pos="52000">
              <a:schemeClr val="accent4">
                <a:lumMod val="40000"/>
                <a:lumOff val="60000"/>
              </a:schemeClr>
            </a:gs>
            <a:gs pos="60828">
              <a:schemeClr val="accent4">
                <a:lumMod val="40000"/>
                <a:lumOff val="60000"/>
              </a:schemeClr>
            </a:gs>
            <a:gs pos="83000">
              <a:srgbClr val="FFC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3410" y="135584"/>
            <a:ext cx="8937735" cy="18606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5A2781"/>
                </a:solidFill>
                <a:latin typeface="Comic Sans MS" panose="030F0702030302020204" pitchFamily="66" charset="0"/>
              </a:rPr>
              <a:t>История появления считалки, как литературного жанра:</a:t>
            </a:r>
            <a:r>
              <a:rPr lang="ru-RU" sz="2800" dirty="0" smtClean="0">
                <a:solidFill>
                  <a:srgbClr val="5A2781"/>
                </a:solidFill>
                <a:latin typeface="Comic Sans MS" panose="030F0702030302020204" pitchFamily="66" charset="0"/>
              </a:rPr>
              <a:t/>
            </a:r>
            <a:br>
              <a:rPr lang="ru-RU" sz="2800" dirty="0" smtClean="0">
                <a:solidFill>
                  <a:srgbClr val="5A2781"/>
                </a:solidFill>
                <a:latin typeface="Comic Sans MS" panose="030F0702030302020204" pitchFamily="66" charset="0"/>
              </a:rPr>
            </a:br>
            <a:r>
              <a:rPr lang="ru-RU" sz="2800" dirty="0" smtClean="0">
                <a:solidFill>
                  <a:srgbClr val="5A2781"/>
                </a:solidFill>
                <a:latin typeface="Comic Sans MS" panose="030F0702030302020204" pitchFamily="66" charset="0"/>
              </a:rPr>
              <a:t/>
            </a:r>
            <a:br>
              <a:rPr lang="ru-RU" sz="2800" dirty="0" smtClean="0">
                <a:solidFill>
                  <a:srgbClr val="5A2781"/>
                </a:solidFill>
                <a:latin typeface="Comic Sans MS" panose="030F0702030302020204" pitchFamily="66" charset="0"/>
              </a:rPr>
            </a:br>
            <a:endParaRPr lang="ru-RU" sz="2800" dirty="0">
              <a:solidFill>
                <a:srgbClr val="5A278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166" y="1996230"/>
            <a:ext cx="962747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древние времена для выполнения тяжёлой работы не было специальной техники. Всё делали вручную, примитивными орудиями труда. Некоторые действия даже представляли опасность</a:t>
            </a: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для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жизни и здоровья. И добровольцев, конечно же, не находилось. Поэтому и придумали считалку — способ распределить функции честно, без обид. В этом плане этот фольклорный жанр можно назвать прикладным. Он изначально имел конкретную цель — распределить работу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pPr lvl="0"/>
            <a:endParaRPr lang="ru-RU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В прочих ситуациях, когда нужно было сделать выбор (сражение, какой-то ритуал, спортивное состязание), люди стремились снять с себя ответственность и переложить её на кого-нибудь ещё (судьбу или божество). Опять-таки здесь могла прийти на помощь считалка (наряду со жребием и гаданием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).</a:t>
            </a:r>
          </a:p>
          <a:p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Неотъемлемой частью жизни древнего человека была охота. Люди верили, что животные способны понимать их речь. Пытаясь уберечь себя от несчастий и напастей, в считалке появились непонятные, тайные слова. Таким образом, некоторые из них стали похожи на настоящие заклинания.</a:t>
            </a:r>
          </a:p>
          <a:p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63" y="801556"/>
            <a:ext cx="3584026" cy="11946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6" y="791045"/>
            <a:ext cx="3615558" cy="120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308" y="865806"/>
            <a:ext cx="7161749" cy="2361489"/>
          </a:xfrm>
        </p:spPr>
        <p:txBody>
          <a:bodyPr/>
          <a:lstStyle/>
          <a:p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С течением веков законы природы стали для людей понятными, усовершенствовались орудия труда. Чем менее в жизни оставалось места для сверхъестественного, тем быстрее старые формы поведения превращались в забаву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  <a:r>
              <a:rPr lang="ru-RU" sz="2000" dirty="0"/>
              <a:t> </a:t>
            </a:r>
            <a:r>
              <a:rPr lang="ru-RU" sz="2000" b="1" dirty="0"/>
              <a:t> 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2" y="2756730"/>
            <a:ext cx="7476565" cy="3829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648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5419" y="1429407"/>
            <a:ext cx="7901145" cy="347892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Считалки в их современном виде стали известны относительно недавно — примерно с 19 века. </a:t>
            </a:r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прочие фольклорные жанры, их стали активно собирать и записывать. </a:t>
            </a:r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каком виде они существовали ранее, можно лишь догадываться. Поскольку более ранний фольклор зафиксировать не удалось</a:t>
            </a:r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 же типы считалок, отмеченные ещё в 19 </a:t>
            </a:r>
            <a:r>
              <a:rPr lang="ru-RU" sz="18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столетии</a:t>
            </a: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во многом напоминают те, которые используют современные дети</a:t>
            </a:r>
            <a:r>
              <a:rPr lang="ru-RU" sz="2000" dirty="0">
                <a:solidFill>
                  <a:srgbClr val="2B1919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4" b="33192"/>
          <a:stretch/>
        </p:blipFill>
        <p:spPr>
          <a:xfrm>
            <a:off x="1186570" y="4529959"/>
            <a:ext cx="7649993" cy="174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077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3" b="8594"/>
          <a:stretch/>
        </p:blipFill>
        <p:spPr>
          <a:xfrm>
            <a:off x="1373866" y="4663929"/>
            <a:ext cx="7465334" cy="2023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73866" y="1227279"/>
            <a:ext cx="7683061" cy="3865419"/>
          </a:xfrm>
          <a:prstGeom prst="rect">
            <a:avLst/>
          </a:prstGeom>
          <a:ln w="76200">
            <a:noFill/>
          </a:ln>
        </p:spPr>
        <p:txBody>
          <a:bodyPr anchor="ctr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rgbClr val="418E03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F2171"/>
                </a:solidFill>
                <a:latin typeface="Comic Sans MS" panose="030F0702030302020204" pitchFamily="66" charset="0"/>
              </a:rPr>
              <a:t>развивают умение работать в команде;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F2171"/>
                </a:solidFill>
                <a:latin typeface="Comic Sans MS" panose="030F0702030302020204" pitchFamily="66" charset="0"/>
              </a:rPr>
              <a:t>совершенствует память, мышление, внимание;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F2171"/>
                </a:solidFill>
                <a:latin typeface="Comic Sans MS" panose="030F0702030302020204" pitchFamily="66" charset="0"/>
              </a:rPr>
              <a:t>обогащает коммуникативные навыки;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F2171"/>
                </a:solidFill>
                <a:latin typeface="Comic Sans MS" panose="030F0702030302020204" pitchFamily="66" charset="0"/>
              </a:rPr>
              <a:t>влияет на развитие творческих способностей;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F2171"/>
                </a:solidFill>
                <a:latin typeface="Comic Sans MS" panose="030F0702030302020204" pitchFamily="66" charset="0"/>
              </a:rPr>
              <a:t>движения, которые выполняются при произнесении считалок, влияют на совершенствование моторики и координации;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F2171"/>
                </a:solidFill>
                <a:latin typeface="Comic Sans MS" panose="030F0702030302020204" pitchFamily="66" charset="0"/>
              </a:rPr>
              <a:t>совершенствуются навыки соблюдения очередности при выполнении каких-либо обязанностей;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F2171"/>
                </a:solidFill>
                <a:latin typeface="Comic Sans MS" panose="030F0702030302020204" pitchFamily="66" charset="0"/>
              </a:rPr>
              <a:t>применение элементов счета развивает элементарные   математические и логические способности;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F217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вырабатывают в характере ребенка такие чувства, как чувство товарищества и честность.</a:t>
            </a:r>
            <a:endParaRPr lang="ru-RU" sz="2800" dirty="0">
              <a:solidFill>
                <a:srgbClr val="4F217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9527" y="817717"/>
            <a:ext cx="7894012" cy="819125"/>
          </a:xfrm>
        </p:spPr>
        <p:txBody>
          <a:bodyPr/>
          <a:lstStyle/>
          <a:p>
            <a:r>
              <a:rPr lang="ru-RU" sz="3600" dirty="0" smtClean="0">
                <a:solidFill>
                  <a:srgbClr val="4F2171"/>
                </a:solidFill>
                <a:latin typeface="Comic Sans MS" panose="030F0702030302020204" pitchFamily="66" charset="0"/>
              </a:rPr>
              <a:t>Роль считалок в развитии ребенка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7411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7" y="444388"/>
            <a:ext cx="8285833" cy="5178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4730" y="1944414"/>
            <a:ext cx="3878317" cy="4225158"/>
          </a:xfrm>
        </p:spPr>
        <p:txBody>
          <a:bodyPr/>
          <a:lstStyle/>
          <a:p>
            <a:r>
              <a:rPr lang="ru-RU" sz="2400" dirty="0">
                <a:solidFill>
                  <a:srgbClr val="4F2171"/>
                </a:solidFill>
                <a:latin typeface="Comic Sans MS" panose="030F0702030302020204" pitchFamily="66" charset="0"/>
              </a:rPr>
              <a:t>Каждый ребёнок имеет свои любимые считалки, которые запоминаются им навсегда и применяются </a:t>
            </a:r>
            <a:r>
              <a:rPr lang="ru-RU" sz="2400" dirty="0" smtClean="0">
                <a:solidFill>
                  <a:srgbClr val="4F2171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 smtClean="0">
                <a:solidFill>
                  <a:srgbClr val="4F2171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4F2171"/>
                </a:solidFill>
                <a:latin typeface="Comic Sans MS" panose="030F0702030302020204" pitchFamily="66" charset="0"/>
              </a:rPr>
              <a:t>во </a:t>
            </a:r>
            <a:r>
              <a:rPr lang="ru-RU" sz="2400" dirty="0">
                <a:solidFill>
                  <a:srgbClr val="4F2171"/>
                </a:solidFill>
                <a:latin typeface="Comic Sans MS" panose="030F0702030302020204" pitchFamily="66" charset="0"/>
              </a:rPr>
              <a:t>всех играх. </a:t>
            </a:r>
            <a:r>
              <a:rPr lang="ru-RU" sz="2400" dirty="0" smtClean="0">
                <a:solidFill>
                  <a:srgbClr val="4F2171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 smtClean="0">
                <a:solidFill>
                  <a:srgbClr val="4F2171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4F2171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 smtClean="0">
                <a:solidFill>
                  <a:srgbClr val="4F2171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463500"/>
                </a:solidFill>
                <a:latin typeface="Comic Sans MS" panose="030F0702030302020204" pitchFamily="66" charset="0"/>
              </a:rPr>
              <a:t>Спасибо за внимание!</a:t>
            </a:r>
            <a:br>
              <a:rPr lang="ru-RU" sz="2400" dirty="0" smtClean="0">
                <a:solidFill>
                  <a:srgbClr val="46350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463500"/>
                </a:solidFill>
                <a:latin typeface="Comic Sans MS" panose="030F0702030302020204" pitchFamily="66" charset="0"/>
              </a:rPr>
              <a:t>До новых встреч!</a:t>
            </a:r>
            <a:endParaRPr lang="ru-RU" sz="2400" dirty="0">
              <a:solidFill>
                <a:srgbClr val="4635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04B86468-5EDA-401F-B952-F2AF1B539289}" vid="{10703081-4F7F-4945-A963-D28AAE3C7E6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7DB3E6-6451-4F22-BB0B-8693B323A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5D6283-8099-4818-9D7A-517629D8A939}">
  <ds:schemaRefs>
    <ds:schemaRef ds:uri="http://schemas.microsoft.com/office/2006/metadata/properties"/>
    <ds:schemaRef ds:uri="http://purl.org/dc/terms/"/>
    <ds:schemaRef ds:uri="http://schemas.microsoft.com/sharepoint/v3"/>
    <ds:schemaRef ds:uri="2547570a-e5f4-4946-a4c3-82580e42479e"/>
    <ds:schemaRef ds:uri="http://schemas.microsoft.com/office/2006/documentManagement/types"/>
    <ds:schemaRef ds:uri="6ee78bd2-4339-4042-adc0-bcc646419980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5C9E88E-3CBD-4BE5-A766-D686E0FCF6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Пазл</Template>
  <TotalTime>0</TotalTime>
  <Words>337</Words>
  <Application>Microsoft Office PowerPoint</Application>
  <PresentationFormat>Лист A4 (210x297 мм)</PresentationFormat>
  <Paragraphs>25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Comic Sans MS</vt:lpstr>
      <vt:lpstr>Roboto Cn</vt:lpstr>
      <vt:lpstr>Segoe UI</vt:lpstr>
      <vt:lpstr>Segoe UI Historic</vt:lpstr>
      <vt:lpstr>Segoe UI Light</vt:lpstr>
      <vt:lpstr>Times New Roman</vt:lpstr>
      <vt:lpstr>Wingdings</vt:lpstr>
      <vt:lpstr>Тема1</vt:lpstr>
      <vt:lpstr>Мастер-класс на тему: «Детская субкультура считалки»</vt:lpstr>
      <vt:lpstr>Считалочки – что это?  Считалками принято называть короткие рифмованные стихи, применяемые детьми для определения ролей в игре.  Главная особенность считалки – четкий ритм, возможность кричать раздельно все слова.  Считалки дети передают друг другу из уст в уста во время игр. </vt:lpstr>
      <vt:lpstr>История появления считалки, как литературного жанра:  </vt:lpstr>
      <vt:lpstr>С течением веков законы природы стали для людей понятными, усовершенствовались орудия труда. Чем менее в жизни оставалось места для сверхъестественного, тем быстрее старые формы поведения превращались в забаву.  </vt:lpstr>
      <vt:lpstr>Считалки в их современном виде стали известны относительно недавно — примерно с 19 века.  Как и прочие фольклорные жанры, их стали активно собирать и записывать.  В каком виде они существовали ранее, можно лишь догадываться. Поскольку более ранний фольклор зафиксировать не удалось.  Однако же типы считалок, отмеченные ещё в 19 столетии, во многом напоминают те, которые используют современные дети. </vt:lpstr>
      <vt:lpstr>Роль считалок в развитии ребенка</vt:lpstr>
      <vt:lpstr>Каждый ребёнок имеет свои любимые считалки, которые запоминаются им навсегда и применяются  во всех играх.   Спасибо за внимание! До новых встреч!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2024-02-02T21:09:59Z</dcterms:created>
  <dcterms:modified xsi:type="dcterms:W3CDTF">2024-02-09T10:26:26Z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